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38"/>
  </p:notesMasterIdLst>
  <p:sldIdLst>
    <p:sldId id="258" r:id="rId4"/>
    <p:sldId id="256" r:id="rId5"/>
    <p:sldId id="257" r:id="rId6"/>
    <p:sldId id="259" r:id="rId7"/>
    <p:sldId id="260" r:id="rId8"/>
    <p:sldId id="261" r:id="rId9"/>
    <p:sldId id="263" r:id="rId10"/>
    <p:sldId id="262" r:id="rId11"/>
    <p:sldId id="276" r:id="rId12"/>
    <p:sldId id="264" r:id="rId13"/>
    <p:sldId id="267" r:id="rId14"/>
    <p:sldId id="273" r:id="rId15"/>
    <p:sldId id="274" r:id="rId16"/>
    <p:sldId id="277" r:id="rId17"/>
    <p:sldId id="280" r:id="rId18"/>
    <p:sldId id="278" r:id="rId19"/>
    <p:sldId id="281" r:id="rId20"/>
    <p:sldId id="279" r:id="rId21"/>
    <p:sldId id="282" r:id="rId22"/>
    <p:sldId id="283" r:id="rId23"/>
    <p:sldId id="284" r:id="rId24"/>
    <p:sldId id="271" r:id="rId25"/>
    <p:sldId id="285" r:id="rId26"/>
    <p:sldId id="286" r:id="rId27"/>
    <p:sldId id="266" r:id="rId28"/>
    <p:sldId id="287" r:id="rId29"/>
    <p:sldId id="289" r:id="rId30"/>
    <p:sldId id="288" r:id="rId31"/>
    <p:sldId id="290" r:id="rId32"/>
    <p:sldId id="294" r:id="rId33"/>
    <p:sldId id="295" r:id="rId34"/>
    <p:sldId id="296" r:id="rId35"/>
    <p:sldId id="297" r:id="rId36"/>
    <p:sldId id="298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43C9B8A-F5BD-4C0B-9902-F8932A2EA0DD}">
          <p14:sldIdLst>
            <p14:sldId id="258"/>
            <p14:sldId id="256"/>
            <p14:sldId id="257"/>
            <p14:sldId id="259"/>
            <p14:sldId id="260"/>
            <p14:sldId id="261"/>
            <p14:sldId id="263"/>
            <p14:sldId id="262"/>
            <p14:sldId id="276"/>
            <p14:sldId id="264"/>
            <p14:sldId id="267"/>
            <p14:sldId id="273"/>
            <p14:sldId id="274"/>
          </p14:sldIdLst>
        </p14:section>
        <p14:section name="제목 없는 구역" id="{423495B1-B001-4DAB-A76B-8C6D8EAF290F}">
          <p14:sldIdLst>
            <p14:sldId id="277"/>
            <p14:sldId id="280"/>
            <p14:sldId id="278"/>
            <p14:sldId id="281"/>
            <p14:sldId id="279"/>
            <p14:sldId id="282"/>
            <p14:sldId id="283"/>
            <p14:sldId id="284"/>
            <p14:sldId id="271"/>
            <p14:sldId id="285"/>
            <p14:sldId id="286"/>
            <p14:sldId id="266"/>
            <p14:sldId id="287"/>
            <p14:sldId id="289"/>
            <p14:sldId id="288"/>
            <p14:sldId id="290"/>
            <p14:sldId id="294"/>
            <p14:sldId id="295"/>
            <p14:sldId id="296"/>
            <p14:sldId id="297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61" autoAdjust="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A3AA6-BE7A-4C2A-A5F5-91CF7E44C746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3B7EA-9055-4B28-B685-349C10AF13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27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1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676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49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44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544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134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65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66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7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3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877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2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62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707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83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433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5534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649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0784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1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1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831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861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10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1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6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2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377A772-BFB0-4659-BF61-65E4C37B496B}" type="datetimeFigureOut">
              <a:rPr lang="ko-KR" altLang="en-US" smtClean="0"/>
              <a:t>2019-08-23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27EE973-82FA-40DF-B83C-F44D966B21A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05CB9-F45C-4BA9-925C-103ADEAD33C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2019-08-23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623D-DFD8-4F9C-8C39-B6FA708311F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3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4677899" y="2296488"/>
            <a:ext cx="724645" cy="4675306"/>
            <a:chOff x="5506805" y="1662086"/>
            <a:chExt cx="724645" cy="389608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783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06805" y="1849388"/>
              <a:ext cx="724645" cy="106245"/>
            </a:xfrm>
            <a:prstGeom prst="roundRect">
              <a:avLst/>
            </a:pr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1" y="2065411"/>
              <a:ext cx="46581" cy="34207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5" name="정오각형 284"/>
            <p:cNvSpPr/>
            <p:nvPr/>
          </p:nvSpPr>
          <p:spPr>
            <a:xfrm>
              <a:off x="5747702" y="1662086"/>
              <a:ext cx="242850" cy="187302"/>
            </a:xfrm>
            <a:prstGeom prst="pentagon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4579450" y="6578326"/>
            <a:ext cx="921543" cy="307058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2661892" y="1554294"/>
            <a:ext cx="847160" cy="1565197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6457648" y="3430971"/>
            <a:ext cx="627753" cy="1159825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0" name="모서리가 둥근 직사각형 39"/>
          <p:cNvSpPr/>
          <p:nvPr/>
        </p:nvSpPr>
        <p:spPr>
          <a:xfrm>
            <a:off x="3710130" y="750304"/>
            <a:ext cx="2724501" cy="1462475"/>
          </a:xfrm>
          <a:prstGeom prst="roundRect">
            <a:avLst/>
          </a:prstGeom>
          <a:solidFill>
            <a:srgbClr val="FF5050"/>
          </a:solidFill>
          <a:ln>
            <a:solidFill>
              <a:srgbClr val="FFA98B"/>
            </a:solidFill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79646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>
                <a:solidFill>
                  <a:srgbClr val="F79646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프로젝트</a:t>
            </a:r>
            <a:endParaRPr lang="en-US" altLang="ko-KR" b="1" dirty="0">
              <a:solidFill>
                <a:srgbClr val="F79646">
                  <a:lumMod val="20000"/>
                  <a:lumOff val="8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b="1" dirty="0">
                <a:solidFill>
                  <a:srgbClr val="F79646">
                    <a:lumMod val="20000"/>
                    <a:lumOff val="80000"/>
                  </a:srgb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놀이동산 스마트 예약 </a:t>
            </a:r>
            <a:endParaRPr lang="en-US" altLang="ko-KR" b="1" dirty="0">
              <a:solidFill>
                <a:srgbClr val="F79646">
                  <a:lumMod val="20000"/>
                  <a:lumOff val="8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b="1" dirty="0">
              <a:solidFill>
                <a:srgbClr val="F79646">
                  <a:lumMod val="20000"/>
                  <a:lumOff val="80000"/>
                </a:srgb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88198" y="4752671"/>
            <a:ext cx="8771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정병수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err="1">
                <a:solidFill>
                  <a:prstClr val="black"/>
                </a:solidFill>
              </a:rPr>
              <a:t>임정통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이혜련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민희원</a:t>
            </a:r>
          </a:p>
        </p:txBody>
      </p:sp>
    </p:spTree>
    <p:extLst>
      <p:ext uri="{BB962C8B-B14F-4D97-AF65-F5344CB8AC3E}">
        <p14:creationId xmlns:p14="http://schemas.microsoft.com/office/powerpoint/2010/main" val="40297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0"/>
    </mc:Choice>
    <mc:Fallback xmlns="">
      <p:transition spd="slow" advTm="1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-0.64833 " pathEditMode="relative" rAng="0" ptsTypes="AA">
                                      <p:cBhvr>
                                        <p:cTn id="6" dur="6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200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Rot by="120000">
                                      <p:cBhvr>
                                        <p:cTn id="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1.66667E-6 -0.64833 L 1.66667E-6 -0.00111 " pathEditMode="relative" rAng="0" ptsTypes="AA">
                                      <p:cBhvr>
                                        <p:cTn id="17" dur="24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6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13115E-6 C 3.33333E-6 2.13115E-6 -0.00122 0.13059 -0.00122 0.13087 C -0.01042 0.12031 -0.00938 0.00444 3.33333E-6 2.13115E-6 Z " pathEditMode="relative" rAng="0" ptsTypes="fff">
                                      <p:cBhvr>
                                        <p:cTn id="19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5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21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19045940"/>
              </p:ext>
            </p:extLst>
          </p:nvPr>
        </p:nvGraphicFramePr>
        <p:xfrm>
          <a:off x="683568" y="1350959"/>
          <a:ext cx="7761428" cy="53012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80120"/>
                <a:gridCol w="1512168"/>
                <a:gridCol w="2936894"/>
                <a:gridCol w="2232246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예약번호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이름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</a:t>
                      </a: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Smartr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예약번호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rdate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탑승날짜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sTime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회차</a:t>
                      </a:r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시작시간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fTime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회차</a:t>
                      </a:r>
                      <a:r>
                        <a:rPr lang="ko-KR" altLang="en-US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종료시간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bTime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Members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Ride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T_id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</a:t>
                      </a: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ttable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타임테이블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kdate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datetime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적재시간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394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Rider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1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12723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첫 화면 메인 순서도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69151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97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899428"/>
            <a:ext cx="652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예약메뉴로 가기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&amp;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정보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보기 선택 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상세 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146" name="Picture 2" descr="C:\Users\조은이\Desktop\Untitled 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25272" cy="55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7" y="998885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게시판으로 가기 선택 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상세 순서도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290" name="Picture 2" descr="C:\Users\조은이\Desktop\projectNo1 다이어그램1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77" y="1517413"/>
            <a:ext cx="8424936" cy="416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46952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03019" y="2429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627425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(1)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SwingMHW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Join,Update,Login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3" b="41206"/>
          <a:stretch/>
        </p:blipFill>
        <p:spPr bwMode="auto">
          <a:xfrm>
            <a:off x="-34870" y="1124744"/>
            <a:ext cx="9299990" cy="533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02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61901"/>
            <a:ext cx="659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(1)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SwingMHW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Join,Update,Login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– DTO, DAO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6" r="-2216"/>
          <a:stretch/>
        </p:blipFill>
        <p:spPr bwMode="auto">
          <a:xfrm>
            <a:off x="395536" y="1496562"/>
            <a:ext cx="8690068" cy="535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3858" y="918327"/>
            <a:ext cx="461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(2)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SwingLHL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정보 열람 시스템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4098" name="Picture 2" descr="C:\Users\조은이\Downloads\jbs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15"/>
          <a:stretch/>
        </p:blipFill>
        <p:spPr bwMode="auto">
          <a:xfrm>
            <a:off x="0" y="1295558"/>
            <a:ext cx="9144000" cy="556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961901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(2)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SwingLHL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정보 열람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시스템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DTO, DAO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</a:p>
        </p:txBody>
      </p:sp>
      <p:pic>
        <p:nvPicPr>
          <p:cNvPr id="5122" name="Picture 2" descr="C:\Users\조은이\Downloads\jbss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1"/>
          <a:stretch/>
        </p:blipFill>
        <p:spPr bwMode="auto">
          <a:xfrm>
            <a:off x="251520" y="1307474"/>
            <a:ext cx="8496944" cy="55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25" y="912688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(3)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SwingJBS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예약 시스템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C:\Users\조은이\Downloads\real jb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26" b="37737"/>
          <a:stretch/>
        </p:blipFill>
        <p:spPr bwMode="auto">
          <a:xfrm>
            <a:off x="13138" y="1321743"/>
            <a:ext cx="9130862" cy="527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9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25" y="912688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(3)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SwingJBS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놀이기구 예약 시스템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DTO, DAO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4" name="Picture 2" descr="C:\Users\조은이\Downloads\real jb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92"/>
          <a:stretch/>
        </p:blipFill>
        <p:spPr bwMode="auto">
          <a:xfrm>
            <a:off x="179512" y="1421566"/>
            <a:ext cx="9073008" cy="542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86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35696" y="35697"/>
            <a:ext cx="6172200" cy="1894362"/>
          </a:xfrm>
        </p:spPr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Google Shape;71;p20"/>
          <p:cNvGrpSpPr/>
          <p:nvPr/>
        </p:nvGrpSpPr>
        <p:grpSpPr>
          <a:xfrm>
            <a:off x="2601846" y="2625187"/>
            <a:ext cx="3940308" cy="2990326"/>
            <a:chOff x="3915936" y="1262775"/>
            <a:chExt cx="1231500" cy="2990325"/>
          </a:xfrm>
        </p:grpSpPr>
        <p:sp>
          <p:nvSpPr>
            <p:cNvPr id="5" name="Google Shape;72;p20"/>
            <p:cNvSpPr txBox="1"/>
            <p:nvPr/>
          </p:nvSpPr>
          <p:spPr>
            <a:xfrm>
              <a:off x="3915936" y="1262775"/>
              <a:ext cx="12315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1)     개발과정</a:t>
              </a: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1-1) 보유/사용 기술 목록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1-2) 개발 기간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1-3) DB테이블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1-4) 순서도(기능분담) / UML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</p:txBody>
        </p:sp>
        <p:sp>
          <p:nvSpPr>
            <p:cNvPr id="6" name="Google Shape;73;p20"/>
            <p:cNvSpPr txBox="1"/>
            <p:nvPr/>
          </p:nvSpPr>
          <p:spPr>
            <a:xfrm>
              <a:off x="3915936" y="2645475"/>
              <a:ext cx="12315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2)     기술설명</a:t>
              </a: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2-1) 웹사이트 기능 설명</a:t>
              </a: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>
                <a:buSzPts val="1500"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2-2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</a:t>
              </a:r>
              <a:r>
                <a:rPr lang="en-US" alt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  </a:t>
              </a:r>
              <a:r>
                <a:rPr lang="ko" altLang="ko-KR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웹사이트 (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민희원</a:t>
              </a:r>
              <a:r>
                <a:rPr lang="ko" altLang="ko-KR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) 구현</a:t>
              </a:r>
              <a:endParaRPr lang="en-US" altLang="ko" sz="1500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>
                <a:buSzPts val="1500"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2-3) 웹사이트 </a:t>
              </a:r>
              <a:r>
                <a:rPr lang="en-US" altLang="ko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500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이혜</a:t>
              </a:r>
              <a:r>
                <a:rPr lang="ko-KR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련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 구현</a:t>
              </a:r>
              <a:endParaRPr lang="en-US" altLang="ko" sz="1500" b="0" i="0" u="none" strike="noStrike" cap="none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>
                <a:buSzPts val="1500"/>
              </a:pPr>
              <a:r>
                <a:rPr lang="ko" sz="1500" b="0" i="0" u="none" strike="noStrike" cap="none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2-4) </a:t>
              </a:r>
              <a:r>
                <a:rPr lang="ko-KR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웹사이트 </a:t>
              </a:r>
              <a:r>
                <a:rPr lang="en-US" altLang="ko-KR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정병수</a:t>
              </a:r>
              <a:r>
                <a:rPr lang="en-US" altLang="ko-KR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) </a:t>
              </a:r>
              <a:r>
                <a:rPr lang="ko-KR" altLang="en-US" sz="1500" dirty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구현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alt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	2-5) 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웹사이트 (</a:t>
              </a:r>
              <a:r>
                <a:rPr lang="ko-KR" altLang="en-US" sz="1500" dirty="0" err="1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임정</a:t>
              </a:r>
              <a:r>
                <a:rPr lang="ko-KR" altLang="en-US" sz="1500" dirty="0" err="1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통</a:t>
              </a:r>
              <a:r>
                <a:rPr lang="ko" sz="1500" b="0" i="0" u="none" strike="noStrike" cap="none" dirty="0" smtClean="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) 구현</a:t>
              </a:r>
              <a:endParaRPr lang="en-US" altLang="ko" sz="1500" b="0" i="0" u="none" strike="noStrike" cap="none" dirty="0" smtClean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</p:txBody>
        </p:sp>
        <p:sp>
          <p:nvSpPr>
            <p:cNvPr id="7" name="Google Shape;74;p20"/>
            <p:cNvSpPr txBox="1"/>
            <p:nvPr/>
          </p:nvSpPr>
          <p:spPr>
            <a:xfrm>
              <a:off x="3915936" y="3953100"/>
              <a:ext cx="12315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" sz="1800" b="0" i="0" u="none" strike="noStrike" cap="none">
                  <a:solidFill>
                    <a:schemeClr val="lt1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sym typeface="Arial"/>
                </a:rPr>
                <a:t>3)     소감</a:t>
              </a:r>
              <a:endParaRPr sz="1800" b="0" i="0" u="none" strike="noStrike" cap="none">
                <a:solidFill>
                  <a:schemeClr val="lt1"/>
                </a:solidFill>
                <a:latin typeface="HY중고딕" panose="02030600000101010101" pitchFamily="18" charset="-127"/>
                <a:ea typeface="HY중고딕" panose="02030600000101010101" pitchFamily="18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4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1520" y="-6570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0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744" y="11663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(4)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SwingLJT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게시판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9218" name="Picture 2" descr="C:\Users\조은이\Downloads\LJ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964"/>
            <a:ext cx="9144000" cy="769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7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59256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1-4) UML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25" y="912688"/>
            <a:ext cx="4945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(4)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SwingLJT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게시판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DTO, DAO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– DTO, DAO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연결상태</a:t>
            </a:r>
          </a:p>
          <a:p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 descr="C:\Users\조은이\Downloads\LJ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7" r="-3846"/>
          <a:stretch/>
        </p:blipFill>
        <p:spPr bwMode="auto">
          <a:xfrm>
            <a:off x="618725" y="1484784"/>
            <a:ext cx="8424936" cy="578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1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1171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웹사이트 기능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6"/>
          <a:stretch/>
        </p:blipFill>
        <p:spPr bwMode="auto">
          <a:xfrm>
            <a:off x="4860033" y="2132856"/>
            <a:ext cx="3960440" cy="433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꺾인 연결선 45"/>
          <p:cNvCxnSpPr/>
          <p:nvPr/>
        </p:nvCxnSpPr>
        <p:spPr>
          <a:xfrm rot="10800000" flipV="1">
            <a:off x="4211960" y="3068960"/>
            <a:ext cx="1512168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7544" y="5439103"/>
            <a:ext cx="3312368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Sele2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통해서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ID 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제외 모든 정보를 수정 가능하게 가져오고</a:t>
            </a:r>
            <a:endParaRPr lang="en-US" altLang="ko-KR" sz="15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그것을 원래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로 보내서 데이터 베이스에 저장함 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2656" y="1358837"/>
            <a:ext cx="387930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MembersDAO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MembersDAO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  </a:t>
            </a:r>
            <a:r>
              <a:rPr lang="en-US" altLang="ko-KR" sz="14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b="1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4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400" b="1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400" b="1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불러오기 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MembersDTO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MembersDTO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.setM_id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4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</a:t>
            </a:r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값 </a:t>
            </a:r>
            <a:r>
              <a:rPr lang="ko-KR" altLang="en-US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가저오기</a:t>
            </a:r>
            <a:endParaRPr lang="ko-KR" altLang="en-US" sz="1400" u="sng" dirty="0">
              <a:solidFill>
                <a:srgbClr val="3F7F5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.sele2(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 있는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sele2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실행 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</a:t>
            </a:r>
            <a:r>
              <a:rPr lang="ko-KR" altLang="en-US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메소드로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얻은 로그인 아이디 값을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line32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 id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 받아 저장함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//sele2</a:t>
            </a:r>
            <a:r>
              <a:rPr lang="ko-KR" altLang="en-US" sz="14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4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sele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에서 가져온 데이터와 비교하여 </a:t>
            </a:r>
            <a:r>
              <a:rPr lang="en-US" altLang="ko-KR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id</a:t>
            </a:r>
            <a:r>
              <a:rPr lang="ko-KR" altLang="en-US" sz="14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조건으로 나머지 정보를 다 가져옴</a:t>
            </a:r>
          </a:p>
          <a:p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JTextField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400" b="1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.getM_id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());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.setEnabled(</a:t>
            </a:r>
            <a:r>
              <a:rPr lang="en-US" altLang="ko-KR" sz="14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false</a:t>
            </a:r>
            <a:r>
              <a:rPr lang="en-US" altLang="ko-KR" sz="14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  </a:t>
            </a:r>
            <a:r>
              <a:rPr lang="en-US" altLang="ko-KR" sz="14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ko-KR" altLang="en-US" sz="1400" b="1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아이디는 수정 불가하게 설정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.setText(</a:t>
            </a:r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.getM_id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());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.setColumns(10);</a:t>
            </a:r>
          </a:p>
          <a:p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.setBounds(176, 52, 213, 49);</a:t>
            </a:r>
          </a:p>
          <a:p>
            <a:r>
              <a:rPr lang="en-US" altLang="ko-KR" sz="14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4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.getContentPane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().add(</a:t>
            </a:r>
            <a:r>
              <a:rPr lang="en-US" altLang="ko-KR" sz="1400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t1</a:t>
            </a:r>
            <a:r>
              <a:rPr lang="en-US" altLang="ko-KR" sz="14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4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95536" y="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6016" y="590173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웹사이트 기능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b="2145"/>
          <a:stretch/>
        </p:blipFill>
        <p:spPr bwMode="auto">
          <a:xfrm>
            <a:off x="179512" y="1132630"/>
            <a:ext cx="4536504" cy="391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49438" y="3237275"/>
            <a:ext cx="381642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3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300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3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.insert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300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//DAO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insert </a:t>
            </a:r>
            <a:r>
              <a:rPr lang="ko-KR" altLang="en-US" sz="1300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메소드에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300" u="sng" dirty="0" err="1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300" u="sng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값을 넣어 실행</a:t>
            </a:r>
          </a:p>
          <a:p>
            <a:r>
              <a:rPr lang="en-US" altLang="ko-KR" sz="13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3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.dispose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//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확인이 눌려서 정보가 넘어가면 꺼지고 다시 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Start(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메인</a:t>
            </a:r>
            <a:r>
              <a:rPr lang="en-US" altLang="ko-KR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300" dirty="0">
                <a:solidFill>
                  <a:srgbClr val="3F7F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화면 실행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en-US" altLang="ko-KR" sz="1300" u="sng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</a:t>
            </a:r>
            <a:r>
              <a:rPr lang="en-US" altLang="ko-KR" sz="1300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300" b="1" u="sng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Start(</a:t>
            </a:r>
            <a:r>
              <a:rPr lang="en-US" altLang="ko-KR" sz="1300" b="1" u="sng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300" b="1" u="sng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300" b="1" u="sng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300" b="1" u="sng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300" b="1" u="sng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300" b="1" u="sng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300" b="1" u="sng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""</a:t>
            </a:r>
            <a:r>
              <a:rPr lang="en-US" altLang="ko-KR" sz="1300" b="1" u="sng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3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3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300" b="1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e1</a:t>
            </a:r>
            <a:r>
              <a:rPr lang="en-US" altLang="ko-KR" sz="13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3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e1</a:t>
            </a:r>
            <a:r>
              <a:rPr lang="en-US" altLang="ko-KR" sz="13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.printStackTrace(); </a:t>
            </a:r>
            <a:r>
              <a:rPr lang="en-US" altLang="ko-KR" sz="13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JOptionPane.</a:t>
            </a:r>
            <a:r>
              <a:rPr lang="en-US" altLang="ko-KR" sz="1300" i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showMessageDialog</a:t>
            </a:r>
            <a:r>
              <a:rPr lang="en-US" altLang="ko-KR" sz="1300" i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300" b="1" i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null</a:t>
            </a:r>
            <a:r>
              <a:rPr lang="en-US" altLang="ko-KR" sz="1300" b="1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300" b="1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300" b="1" i="1" dirty="0" err="1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필수값을</a:t>
            </a:r>
            <a:r>
              <a:rPr lang="ko-KR" altLang="en-US" sz="1300" b="1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입력하지 않으셨습니다</a:t>
            </a:r>
            <a:r>
              <a:rPr lang="en-US" altLang="ko-KR" sz="1300" b="1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!"</a:t>
            </a:r>
            <a:r>
              <a:rPr lang="en-US" altLang="ko-KR" sz="1300" b="1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 </a:t>
            </a:r>
            <a:endParaRPr lang="ko-KR" altLang="en-US" sz="13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8" name="구부러진 연결선 7"/>
          <p:cNvCxnSpPr/>
          <p:nvPr/>
        </p:nvCxnSpPr>
        <p:spPr>
          <a:xfrm rot="16200000" flipV="1">
            <a:off x="2827903" y="3053054"/>
            <a:ext cx="3024336" cy="1471971"/>
          </a:xfrm>
          <a:prstGeom prst="curvedConnector3">
            <a:avLst>
              <a:gd name="adj1" fmla="val 786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/>
          <p:nvPr/>
        </p:nvCxnSpPr>
        <p:spPr>
          <a:xfrm rot="16200000" flipV="1">
            <a:off x="3415066" y="2033846"/>
            <a:ext cx="1098121" cy="72007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/>
          <p:nvPr/>
        </p:nvCxnSpPr>
        <p:spPr>
          <a:xfrm rot="10800000" flipV="1">
            <a:off x="3500268" y="2942945"/>
            <a:ext cx="927717" cy="79738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918575" y="1747554"/>
            <a:ext cx="39406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Join.java</a:t>
            </a:r>
          </a:p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Try, Catch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사용하여 에러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(not null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설정된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column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값을 입력하지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않았을 시에  캐치하고 팝업 띄우기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49497" y="166936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웹사이트 기능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민희원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6"/>
          <a:stretch/>
        </p:blipFill>
        <p:spPr bwMode="auto">
          <a:xfrm>
            <a:off x="179512" y="1484784"/>
            <a:ext cx="3960440" cy="433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499992" y="1628800"/>
            <a:ext cx="417646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Update.java</a:t>
            </a:r>
          </a:p>
          <a:p>
            <a:r>
              <a:rPr lang="en-US" altLang="ko-KR" sz="1200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button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JButton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탈퇴</a:t>
            </a:r>
            <a:r>
              <a:rPr lang="en-US" altLang="ko-KR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err="1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button</a:t>
            </a:r>
            <a:r>
              <a:rPr lang="en-US" altLang="ko-KR" sz="1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.addActionListener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ActionListener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 {</a:t>
            </a: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public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void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actionPerformed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ActionEvent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  <a:endParaRPr lang="ko-KR" altLang="en-US" sz="1200" dirty="0" smtClean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200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dao</a:t>
            </a:r>
            <a:r>
              <a:rPr lang="en-US" altLang="ko-KR" sz="1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.dele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Start </a:t>
            </a:r>
            <a:r>
              <a:rPr lang="en-US" altLang="ko-KR" sz="1200" dirty="0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main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new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Start(</a:t>
            </a:r>
            <a:r>
              <a:rPr lang="en-US" altLang="ko-KR" sz="1200" b="1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x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b="1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b="1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.getLocation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().</a:t>
            </a:r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y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b="1" dirty="0" smtClean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""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err="1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</a:t>
            </a:r>
            <a:r>
              <a:rPr lang="en-US" altLang="ko-KR" sz="1200" dirty="0" err="1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.dispose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200" b="1" dirty="0" smtClean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200" b="1" dirty="0" smtClean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e2</a:t>
            </a:r>
            <a:r>
              <a:rPr lang="en-US" altLang="ko-KR" sz="1200" b="1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\</a:t>
            </a:r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200" dirty="0" smtClean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200" b="1" dirty="0" smtClean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MembersDao.java</a:t>
            </a:r>
            <a:endParaRPr lang="en-US" altLang="ko-KR" sz="1200" b="1" dirty="0">
              <a:solidFill>
                <a:srgbClr val="00000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dele(</a:t>
            </a:r>
            <a:r>
              <a:rPr lang="en-US" altLang="ko-KR" sz="1200" b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MembersDTO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Exception {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Class.</a:t>
            </a:r>
            <a:r>
              <a:rPr lang="en-US" altLang="ko-KR" sz="1200" i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forName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com.mysql.jdbc.Driver</a:t>
            </a:r>
            <a:r>
              <a:rPr lang="en-US" altLang="ko-KR" sz="1200" i="1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try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Connection </a:t>
            </a:r>
            <a:r>
              <a:rPr lang="en-US" altLang="ko-KR" sz="1200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DriverManager.</a:t>
            </a:r>
            <a:r>
              <a:rPr lang="en-US" altLang="ko-KR" sz="1200" i="1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getConnection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i="1" dirty="0" err="1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url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i="1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user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en-US" altLang="ko-KR" sz="1200" i="1" dirty="0">
                <a:solidFill>
                  <a:srgbClr val="000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password</a:t>
            </a:r>
            <a:r>
              <a:rPr lang="en-US" altLang="ko-KR" sz="1200" i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String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"delete from members where  </a:t>
            </a:r>
            <a:r>
              <a:rPr lang="en-US" altLang="ko-KR" sz="1200" dirty="0" err="1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m_id</a:t>
            </a:r>
            <a:r>
              <a:rPr lang="en-US" altLang="ko-KR" sz="1200" dirty="0">
                <a:solidFill>
                  <a:srgbClr val="2A00F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=?"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;</a:t>
            </a:r>
          </a:p>
          <a:p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PreparedStatement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con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.prepareStatement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.setString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(1, </a:t>
            </a:r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.getM_id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());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ps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.executeUpdate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 </a:t>
            </a:r>
            <a:r>
              <a:rPr lang="en-US" altLang="ko-KR" sz="1200" b="1" dirty="0">
                <a:solidFill>
                  <a:srgbClr val="7F00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catch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(Exception </a:t>
            </a:r>
            <a:r>
              <a:rPr lang="en-US" altLang="ko-KR" sz="1200" b="1" dirty="0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b="1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 {</a:t>
            </a:r>
          </a:p>
          <a:p>
            <a:r>
              <a:rPr lang="en-US" altLang="ko-KR" sz="1200" dirty="0" err="1">
                <a:solidFill>
                  <a:srgbClr val="6A3E3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</a:t>
            </a:r>
            <a:r>
              <a:rPr lang="en-US" altLang="ko-KR" sz="1200" dirty="0" err="1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.printStackTrace</a:t>
            </a:r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}</a:t>
            </a:r>
          </a:p>
          <a:p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flipV="1">
            <a:off x="2915816" y="4797152"/>
            <a:ext cx="1368152" cy="10243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3288" y="5828490"/>
            <a:ext cx="3940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Try, Catch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 사용하여 에러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(not null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로 설정된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column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값을 입력하지 </a:t>
            </a:r>
            <a:r>
              <a:rPr lang="ko-KR" altLang="en-US" sz="16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않았을 시에  캐치하고 팝업 띄우기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65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민희원 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3872" y="1379066"/>
            <a:ext cx="7332455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처음으로 자바와 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사용하여 프로젝트를 했는데 여러 가지 부품을 쓰고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데이터베이스를 설정하고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협업을 하여 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DAO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호출했습니다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과정 속에서 기반을 탄탄히 다질 수 있었습니다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웹사이트를 이용할 때 기본중의 기본이라고 여기던 관리자와 로그인 로그아웃 페이지 뒤에도 보기에는 쉽지만 일련의 알고리즘과 고민이 들어가 있다는 것을 알 수 있었습니다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일정 중간에 저와 다른 한 분의 해외 스케줄이 있어 조금 걱정되는 부분이 있었습니다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같은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테이블과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DTO, DAO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공유하는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부분이 많은데 초기에 설정한 부분이 계속 수정이 이루어지면서 중간 중간 결과를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공유 할 때마다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고칠 것이 많았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다들 자기 패키지와 스윙에 책임감을 가지고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계속 소통을 하여 협업이 원활히 이루어졌습니다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그랬기에 끝맺음이 잘 된 것 같습니다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프로젝트를 하면 다같이 어떤 방향으로 나아가야 하고 어떻게 소통해야 하는지 이번 기회를 통해 익힌 것 같습니다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2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정병수 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7052" y="1093755"/>
            <a:ext cx="7332455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ko-KR" altLang="en-US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스키마 설정하는 부분에서 미흡했습니다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초기 모형에서는 회원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(member)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놀이기구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(ride)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있으면 예약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(rider)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적재할 수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있을거라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생각했지만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ttable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테이블을 별도로 생성하지 않으면 놀이기구 테이블에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회차정보가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한번에 다 들어가고 놀이기구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id(</a:t>
            </a:r>
            <a:r>
              <a:rPr lang="en-US" altLang="ko-KR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r_id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키값으로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사용할 수 없게 되어 </a:t>
            </a:r>
            <a:r>
              <a:rPr lang="ko-KR" altLang="en-US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회차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별도로 사용하는 </a:t>
            </a:r>
            <a:r>
              <a:rPr lang="en-US" altLang="ko-KR" sz="140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ttable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만들어야만 했습니다</a:t>
            </a:r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 다른 메뉴지만 같은 테이블과 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DTO, DAO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공유하는 팀원과 구체적인 부분을 정의하고 시작하지 않아 중간 결과를 공유 할 때마다 수정사항이 많이 발생했습니다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소규모 프로젝트기 때문에 직접 수정하는 작업이 가능했지만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대규모 프로젝트의 경우 이런 문제가 발생할 경우 심하게는 어플리케이션 구동에 영향을 미칠 것 같다는 생각을 했습니다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40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경험을 통해 부족한 부분이 무엇인지 알게 되고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보완할 수 있는 계기를 얻게 되어 기쁩니다</a:t>
            </a:r>
            <a:r>
              <a:rPr lang="en-US" altLang="ko-KR" sz="140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518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임정통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3959" y="1047595"/>
            <a:ext cx="7595149" cy="38318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 번째 프로젝트를 진행하게 되면서 </a:t>
            </a:r>
            <a:r>
              <a:rPr lang="ko-KR" altLang="en-US" sz="135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그동안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배운 내용 들을 토대로 실제로 무엇인가를 구현해 본다는 사실에 약간의 두려움과 설렘이 있었습니다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일단 코딩을 시작하고 보니 배운 내용 들을 팀원들과 구상했던 대로의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swing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만드는 것이 막막했습니다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처음에는 제가 맡은 부분을 확실히 하고 다른 팀원들과 조율을 해야겠다고 생각했지만 막상 제가 맡은 부분을 </a:t>
            </a:r>
            <a:r>
              <a:rPr lang="ko-KR" altLang="en-US" sz="1350" dirty="0" err="1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코딩하는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것조차 여러 번 막히게 되어 많은 고민이 있었습니다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그때 팀원들이 많은 도움을 주었고 같이 상의하며 하나씩 하나씩 문제를 해결해 나갔습니다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비록 최종결과물에서 제가 맡은 부분이 처음 구상한 것에 비해 기능이 두 개 정도는 빠지게 되었지만 필수적인 기능들은 구현해낸 것 같아서 다행스러웠던 것 같습니다</a:t>
            </a:r>
            <a:r>
              <a:rPr lang="en-US" altLang="ko-KR" sz="135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35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프로젝트를 진행하면서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DAO, DTO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개념과 활용법을 적용해 볼 수 있었다는 점이 좋았고 구상한 결과물을 만들기 위해 수업에서 배우지 않은 것들을 찾아서 활용하는 것에 많은 어려움이 있었습니다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팀원들이 각자 맡은 부분을 취합하여 그것을 하나의 프로젝트로 만드는 것이 코딩부분에서나 출력화면에서나 쉽지 않다는 것을 보고 느꼈던 것 같습니다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350" dirty="0" smtClean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35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이번 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프로젝트에서는 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CRUD</a:t>
            </a:r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기능을 구현하는 것에 초점을 맞췄고 그것들을 결과물로 만들어낸 것에 보람을 느꼈습니다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이것 또한 팀원들의 도움이 있었기에 가능했다고 생각하고 정말 감사하게 생각합니다</a:t>
            </a:r>
            <a:r>
              <a:rPr lang="en-US" altLang="ko-KR" sz="1350" dirty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79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4703053"/>
            <a:ext cx="6660232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764135"/>
            <a:ext cx="7992836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19322" y="2110231"/>
            <a:ext cx="318254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773959" y="384663"/>
            <a:ext cx="26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rgbClr val="FF5050"/>
                </a:solidFill>
                <a:latin typeface="American Captain" pitchFamily="2" charset="0"/>
              </a:rPr>
              <a:t>소감문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  </a:t>
            </a:r>
            <a:r>
              <a:rPr lang="en-US" altLang="ko-KR" sz="2400" dirty="0" smtClean="0">
                <a:solidFill>
                  <a:srgbClr val="FF5050"/>
                </a:solidFill>
                <a:latin typeface="American Captain" pitchFamily="2" charset="0"/>
              </a:rPr>
              <a:t>- </a:t>
            </a:r>
            <a:r>
              <a:rPr lang="ko-KR" altLang="en-US" sz="2400" dirty="0" smtClean="0">
                <a:solidFill>
                  <a:srgbClr val="FF5050"/>
                </a:solidFill>
                <a:latin typeface="American Captain" pitchFamily="2" charset="0"/>
              </a:rPr>
              <a:t>이혜련</a:t>
            </a:r>
            <a:endParaRPr lang="en-US" altLang="ko-KR" sz="240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58878"/>
            <a:ext cx="576064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8965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9680" y="1916832"/>
            <a:ext cx="7332455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5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400" dirty="0">
              <a:solidFill>
                <a:srgbClr val="FF5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6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:push/>
      </p:transition>
    </mc:Choice>
    <mc:Fallback xmlns="">
      <p:transition spd="slow" advTm="4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조은이\Desktop\슬라이드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5" y="705308"/>
            <a:ext cx="9173851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4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856687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1-1)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보유기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술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oogle Shape;82;p21"/>
          <p:cNvGrpSpPr/>
          <p:nvPr/>
        </p:nvGrpSpPr>
        <p:grpSpPr>
          <a:xfrm>
            <a:off x="612039" y="1948403"/>
            <a:ext cx="8044158" cy="4033585"/>
            <a:chOff x="109875" y="1073089"/>
            <a:chExt cx="8521949" cy="3981539"/>
          </a:xfrm>
        </p:grpSpPr>
        <p:pic>
          <p:nvPicPr>
            <p:cNvPr id="6" name="Google Shape;83;p2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9875" y="4245570"/>
              <a:ext cx="1363777" cy="809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84;p21"/>
            <p:cNvGrpSpPr/>
            <p:nvPr/>
          </p:nvGrpSpPr>
          <p:grpSpPr>
            <a:xfrm>
              <a:off x="109875" y="1073089"/>
              <a:ext cx="8521949" cy="3914586"/>
              <a:chOff x="0" y="1246525"/>
              <a:chExt cx="8694091" cy="3831445"/>
            </a:xfrm>
          </p:grpSpPr>
          <p:pic>
            <p:nvPicPr>
              <p:cNvPr id="8" name="Google Shape;85;p2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213367" y="1374436"/>
                <a:ext cx="2480724" cy="62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86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147899" y="4448920"/>
                <a:ext cx="1560074" cy="62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87;p2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0" y="2099250"/>
                <a:ext cx="3093501" cy="1361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89;p2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0" y="3426525"/>
                <a:ext cx="1391325" cy="960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94;p2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478700" y="1246525"/>
                <a:ext cx="2095500" cy="884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95;p21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0" y="1246525"/>
                <a:ext cx="3346516" cy="852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26" name="Picture 2" descr="C:\Users\조은이\Desktop\에버랜드로고_(2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965196"/>
            <a:ext cx="2208532" cy="220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조은이\Desktop\ObjectAid-UML-Explorer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2" b="68713"/>
          <a:stretch/>
        </p:blipFill>
        <p:spPr bwMode="auto">
          <a:xfrm>
            <a:off x="4623450" y="3063316"/>
            <a:ext cx="4032448" cy="114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조은이\Desktop\download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21" y="4410549"/>
            <a:ext cx="1503610" cy="15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조은이\Desktop\download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52" y="4280202"/>
            <a:ext cx="1662158" cy="93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1171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CRUD(select)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118" y="1268759"/>
            <a:ext cx="3960440" cy="236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716016" y="3638141"/>
            <a:ext cx="331236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테이블 전체항목을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BoardMain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전체목록화면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나타내주기 위해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ArrayList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타입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SelectAll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7" y="1968971"/>
            <a:ext cx="4032447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5" y="5058130"/>
            <a:ext cx="4032447" cy="139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671" y="1282393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BoardDAO.java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17106" y="4732749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BoardMain.java</a:t>
            </a:r>
            <a:endParaRPr lang="ko-KR" altLang="en-US" sz="12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6" y="1567268"/>
            <a:ext cx="4032447" cy="3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90603" y="4970289"/>
            <a:ext cx="3312368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BoardMain.java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SelectAll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불러와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차원 배열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list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생성하여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model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나타냄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1171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2-4) CRUD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(insert)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118" y="1470885"/>
            <a:ext cx="3960440" cy="196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716016" y="3638141"/>
            <a:ext cx="3312368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테이블 각 항목들에 값을 입력하기 위해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insert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8" y="1835016"/>
            <a:ext cx="4032447" cy="160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6" y="3638140"/>
            <a:ext cx="4032447" cy="289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7106" y="1130259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BoardDAO.java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468" y="3378597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BoardWrite.java</a:t>
            </a:r>
            <a:endParaRPr lang="ko-KR" altLang="en-US" sz="12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9" y="1407258"/>
            <a:ext cx="4032446" cy="3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90603" y="4970289"/>
            <a:ext cx="331236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BoardWrite.java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컨펌창에서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글작성확인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버튼을 누르면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입력받은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값들을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insert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메소드의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입력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1171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2-4) CRUD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(update)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118" y="1470898"/>
            <a:ext cx="3960440" cy="196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716016" y="3638141"/>
            <a:ext cx="3312368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테이블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title, content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값을 수정하기 위해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8" y="1730758"/>
            <a:ext cx="4032447" cy="16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71" y="3655596"/>
            <a:ext cx="4032447" cy="250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7106" y="1130259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BoardDAO.java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468" y="3378597"/>
            <a:ext cx="1629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BoardConfirm.java</a:t>
            </a:r>
            <a:endParaRPr lang="ko-KR" altLang="en-US" sz="12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69" y="1452045"/>
            <a:ext cx="4032446" cy="27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690603" y="4970289"/>
            <a:ext cx="331236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BoardConfirm.java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컨펌창에서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글수정확인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버튼을 누르면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입력받은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값들을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update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메소드의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에 입력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3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1171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2-4) CRUD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(delete)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5840" y="1470885"/>
            <a:ext cx="3946996" cy="196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716016" y="3638141"/>
            <a:ext cx="3312368" cy="784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BoardDAO.java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테이블 레코드를 삭제하기 위해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delete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생성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6" y="1408630"/>
            <a:ext cx="4032447" cy="248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93" y="4166524"/>
            <a:ext cx="4032447" cy="2416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7106" y="1130259"/>
            <a:ext cx="152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BoardDAO.java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17106" y="3889525"/>
            <a:ext cx="16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BoardConfirm.java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690603" y="4970289"/>
            <a:ext cx="3312368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BoardConfirm.java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컨펌창에서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글삭제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확인 버튼을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누르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delete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메소드를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사용하여 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 </a:t>
            </a:r>
            <a:r>
              <a:rPr lang="en-US" altLang="ko-KR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dto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의 값들을 삭제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3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1171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기술설명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60032" y="774839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2-4)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수정삭제권한 설명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임정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7224" y="1130259"/>
            <a:ext cx="3946996" cy="172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105" y="1556792"/>
            <a:ext cx="403244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85841" y="2748961"/>
            <a:ext cx="3312368" cy="1708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BoardConfirm.java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비로그인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상태이거나 본인이 아닌 사용자는 수정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삭제 버튼을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못보게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하고 본인이거나 관리자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(root)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일 경우에는 수정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삭제 버튼을 </a:t>
            </a:r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보이게하여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권한을 부여</a:t>
            </a:r>
            <a:r>
              <a:rPr lang="en-US" altLang="ko-KR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r>
              <a:rPr lang="ko-KR" altLang="en-US" sz="1500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글작성</a:t>
            </a:r>
            <a:r>
              <a:rPr lang="ko-KR" altLang="en-US" sz="1500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 또한 로그인시에만 사용가능</a:t>
            </a:r>
            <a:endParaRPr lang="ko-KR" altLang="en-US" sz="15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9319" y="3068960"/>
            <a:ext cx="3930167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85841" y="1232806"/>
            <a:ext cx="1678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BoardConfirm.java</a:t>
            </a:r>
            <a:endParaRPr lang="ko-KR" altLang="en-US" sz="12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9319" y="4797152"/>
            <a:ext cx="3930167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9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1502223"/>
              </p:ext>
            </p:extLst>
          </p:nvPr>
        </p:nvGraphicFramePr>
        <p:xfrm>
          <a:off x="611562" y="1052737"/>
          <a:ext cx="7416825" cy="2200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1800200"/>
                <a:gridCol w="935418"/>
                <a:gridCol w="1247910"/>
                <a:gridCol w="1247910"/>
                <a:gridCol w="1177275"/>
              </a:tblGrid>
              <a:tr h="37307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8/19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8/20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8/21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8/22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47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프로젝트 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데이터베이스 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85273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레이아웃</a:t>
                      </a:r>
                      <a:r>
                        <a:rPr lang="en-US" altLang="ko-KR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작업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34807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00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디버깅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38286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18864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1-2)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개발기간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3165570"/>
              </p:ext>
            </p:extLst>
          </p:nvPr>
        </p:nvGraphicFramePr>
        <p:xfrm>
          <a:off x="539552" y="3429000"/>
          <a:ext cx="7488834" cy="2511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139"/>
                <a:gridCol w="1488165"/>
                <a:gridCol w="1008113"/>
                <a:gridCol w="1248139"/>
                <a:gridCol w="1248139"/>
                <a:gridCol w="1248139"/>
              </a:tblGrid>
              <a:tr h="310896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8/23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8/24</a:t>
                      </a:r>
                      <a:endParaRPr lang="ko-KR" altLang="en-US" sz="1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8/25</a:t>
                      </a:r>
                      <a:endParaRPr lang="ko-KR" altLang="en-US" sz="14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8/26</a:t>
                      </a:r>
                      <a:endParaRPr lang="ko-KR" altLang="en-US" sz="14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211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프로젝트 기획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211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데이터베이스 설계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3716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레이아웃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410411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코딩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410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디버깅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5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51473589"/>
              </p:ext>
            </p:extLst>
          </p:nvPr>
        </p:nvGraphicFramePr>
        <p:xfrm>
          <a:off x="755576" y="1772816"/>
          <a:ext cx="6984776" cy="3651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6194"/>
                <a:gridCol w="1746194"/>
                <a:gridCol w="1746194"/>
                <a:gridCol w="1746194"/>
              </a:tblGrid>
              <a:tr h="4507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M_id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8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Pw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 null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비밀번호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M_name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Gender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성별 </a:t>
                      </a:r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(M or</a:t>
                      </a:r>
                      <a:r>
                        <a:rPr lang="en-US" altLang="ko-KR" sz="18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F)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Birth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출생년도</a:t>
                      </a:r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Tall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8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키 </a:t>
                      </a:r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(cm)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Tel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전화번호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Email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이메일</a:t>
                      </a:r>
                      <a:endParaRPr lang="ko-KR" altLang="en-US" sz="18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7601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70" y="129075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Members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1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6999864"/>
              </p:ext>
            </p:extLst>
          </p:nvPr>
        </p:nvGraphicFramePr>
        <p:xfrm>
          <a:off x="755576" y="1772817"/>
          <a:ext cx="6984776" cy="35295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6194"/>
                <a:gridCol w="1746194"/>
                <a:gridCol w="1746194"/>
                <a:gridCol w="1746194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B_id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5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게시글</a:t>
                      </a:r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아이디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M_id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</a:t>
                      </a:r>
                      <a:r>
                        <a:rPr lang="en-US" altLang="ko-KR" sz="15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key, references Members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title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content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text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성별 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(M or</a:t>
                      </a:r>
                      <a:r>
                        <a:rPr lang="en-US" altLang="ko-KR" sz="15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F)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uDate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datetime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출생년도</a:t>
                      </a:r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hits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키 </a:t>
                      </a:r>
                      <a:r>
                        <a:rPr lang="en-US" altLang="ko-KR" sz="15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(cm)</a:t>
                      </a:r>
                      <a:endParaRPr lang="ko-KR" altLang="en-US" sz="15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7601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290756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Board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12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91991596"/>
              </p:ext>
            </p:extLst>
          </p:nvPr>
        </p:nvGraphicFramePr>
        <p:xfrm>
          <a:off x="699002" y="1660089"/>
          <a:ext cx="7761428" cy="44439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0357"/>
                <a:gridCol w="1940357"/>
                <a:gridCol w="1576460"/>
                <a:gridCol w="2304254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아이디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R_name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이름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Location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위치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people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수용인원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R_Ltall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탑승가능 최소 키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R_Htall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탑승가능 최대 키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lTime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소요 시간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R_content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text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내용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Availability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 null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예약가능 여부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Img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사진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30623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5" y="7601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137693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Ride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7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917622918"/>
              </p:ext>
            </p:extLst>
          </p:nvPr>
        </p:nvGraphicFramePr>
        <p:xfrm>
          <a:off x="683568" y="1290757"/>
          <a:ext cx="7488832" cy="1756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72208"/>
                <a:gridCol w="1872208"/>
                <a:gridCol w="1584176"/>
                <a:gridCol w="2160240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입장권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입장권 종류 이름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price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가격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95536" y="-223310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8026" y="26064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2" y="808696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Ptable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내용 개체 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401033"/>
              </p:ext>
            </p:extLst>
          </p:nvPr>
        </p:nvGraphicFramePr>
        <p:xfrm>
          <a:off x="755576" y="3501008"/>
          <a:ext cx="7488832" cy="284531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64196"/>
                <a:gridCol w="1908212"/>
                <a:gridCol w="1908212"/>
                <a:gridCol w="1908212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6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??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R_id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Ride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놀이기구 아이디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R_name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가격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sTime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fTime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4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bTime</a:t>
                      </a:r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6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69382" y="3131676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table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9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35259391"/>
              </p:ext>
            </p:extLst>
          </p:nvPr>
        </p:nvGraphicFramePr>
        <p:xfrm>
          <a:off x="683568" y="1350959"/>
          <a:ext cx="7761428" cy="409426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40357"/>
                <a:gridCol w="1588035"/>
                <a:gridCol w="2000790"/>
                <a:gridCol w="2232246"/>
              </a:tblGrid>
              <a:tr h="450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`</a:t>
                      </a:r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속성타입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제약조건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내용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701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SR_id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Not</a:t>
                      </a:r>
                      <a:r>
                        <a:rPr lang="en-US" altLang="ko-KR" sz="1400" baseline="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null, primary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상품예약번호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</a:t>
                      </a: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Ptable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상품번호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P_name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상품명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rDate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예약날짜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price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Int</a:t>
                      </a:r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(11)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상품가격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M_id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Foreign key, references Members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아이디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36309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M_name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varchar(100)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회원 이름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  <a:tr h="453445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kdate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datetime</a:t>
                      </a:r>
                      <a:endParaRPr lang="ko-KR" altLang="en-US" sz="1400" dirty="0" smtClean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적재시간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67544" y="-198194"/>
            <a:ext cx="7467600" cy="1143000"/>
          </a:xfrm>
        </p:spPr>
        <p:txBody>
          <a:bodyPr/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1)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개발과정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71093" y="59256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1-3) DB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3949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SmartR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table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8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652</TotalTime>
  <Words>1641</Words>
  <Application>Microsoft Office PowerPoint</Application>
  <PresentationFormat>화면 슬라이드 쇼(4:3)</PresentationFormat>
  <Paragraphs>433</Paragraphs>
  <Slides>34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오렌지</vt:lpstr>
      <vt:lpstr>Office 테마</vt:lpstr>
      <vt:lpstr>1_Office 테마</vt:lpstr>
      <vt:lpstr>PowerPoint 프레젠테이션</vt:lpstr>
      <vt:lpstr>목차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1)개발과정 </vt:lpstr>
      <vt:lpstr>2)기술설명</vt:lpstr>
      <vt:lpstr>2)기술설명</vt:lpstr>
      <vt:lpstr>2)기술설명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2)기술설명</vt:lpstr>
      <vt:lpstr>2)기술설명</vt:lpstr>
      <vt:lpstr>2)기술설명</vt:lpstr>
      <vt:lpstr>2)기술설명</vt:lpstr>
      <vt:lpstr>2)기술설명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조은이</dc:creator>
  <cp:lastModifiedBy>조은이</cp:lastModifiedBy>
  <cp:revision>93</cp:revision>
  <dcterms:created xsi:type="dcterms:W3CDTF">2019-08-22T07:28:40Z</dcterms:created>
  <dcterms:modified xsi:type="dcterms:W3CDTF">2019-08-23T09:41:26Z</dcterms:modified>
</cp:coreProperties>
</file>